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2.xml" ContentType="application/vnd.openxmlformats-officedocument.presentationml.notesSlide+xml"/>
  <Override PartName="/ppt/notesSlides/notesSlide3.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2"/>
  </p:notesMasterIdLst>
  <p:sldIdLst>
    <p:sldId id="264" r:id="rId2"/>
    <p:sldId id="263" r:id="rId3"/>
    <p:sldId id="256" r:id="rId4"/>
    <p:sldId id="257" r:id="rId5"/>
    <p:sldId id="260" r:id="rId6"/>
    <p:sldId id="262" r:id="rId7"/>
    <p:sldId id="261" r:id="rId8"/>
    <p:sldId id="258" r:id="rId9"/>
    <p:sldId id="265" r:id="rId10"/>
    <p:sldId id="259" r:id="rId1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p:cViewPr varScale="1">
        <p:scale>
          <a:sx n="69" d="100"/>
          <a:sy n="69" d="100"/>
        </p:scale>
        <p:origin x="-270" y="-96"/>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DE27D88-250E-4F2B-B015-65C7907BD35B}" type="datetimeFigureOut">
              <a:rPr lang="en-US" smtClean="0"/>
              <a:pPr/>
              <a:t>6/27/2009</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BDA0167-8EF2-4609-8086-9D6B414FBAD3}"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You could</a:t>
            </a:r>
            <a:r>
              <a:rPr lang="en-US" baseline="0" dirty="0" smtClean="0"/>
              <a:t> explain that jasper is a bear that was rescued from a bear farm in china by animals </a:t>
            </a:r>
            <a:r>
              <a:rPr lang="en-US" baseline="0" dirty="0" err="1" smtClean="0"/>
              <a:t>asia</a:t>
            </a:r>
            <a:r>
              <a:rPr lang="en-US" baseline="0" dirty="0" smtClean="0"/>
              <a:t>. </a:t>
            </a:r>
            <a:endParaRPr lang="en-US" dirty="0"/>
          </a:p>
        </p:txBody>
      </p:sp>
      <p:sp>
        <p:nvSpPr>
          <p:cNvPr id="4" name="Slide Number Placeholder 3"/>
          <p:cNvSpPr>
            <a:spLocks noGrp="1"/>
          </p:cNvSpPr>
          <p:nvPr>
            <p:ph type="sldNum" sz="quarter" idx="10"/>
          </p:nvPr>
        </p:nvSpPr>
        <p:spPr/>
        <p:txBody>
          <a:bodyPr/>
          <a:lstStyle/>
          <a:p>
            <a:fld id="{5BDA0167-8EF2-4609-8086-9D6B414FBAD3}" type="slidenum">
              <a:rPr lang="en-US" smtClean="0"/>
              <a:pPr/>
              <a:t>1</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Remind</a:t>
            </a:r>
            <a:r>
              <a:rPr lang="en-US" baseline="0" dirty="0" smtClean="0"/>
              <a:t> them that </a:t>
            </a:r>
            <a:r>
              <a:rPr lang="en-US" baseline="0" dirty="0" err="1" smtClean="0"/>
              <a:t>korea</a:t>
            </a:r>
            <a:r>
              <a:rPr lang="en-US" baseline="0" dirty="0" smtClean="0"/>
              <a:t> is in </a:t>
            </a:r>
            <a:r>
              <a:rPr lang="en-US" baseline="0" dirty="0" err="1" smtClean="0"/>
              <a:t>asia</a:t>
            </a:r>
            <a:r>
              <a:rPr lang="en-US" baseline="0" dirty="0" smtClean="0"/>
              <a:t> and that moon bears are part of </a:t>
            </a:r>
            <a:r>
              <a:rPr lang="en-US" baseline="0" dirty="0" err="1" smtClean="0"/>
              <a:t>korean</a:t>
            </a:r>
            <a:r>
              <a:rPr lang="en-US" baseline="0" dirty="0" smtClean="0"/>
              <a:t> culture and history so it is specially important for us to protect them </a:t>
            </a:r>
            <a:r>
              <a:rPr lang="en-US" baseline="0" dirty="0" smtClean="0"/>
              <a:t>. My kids thought bear farming only happened in china so you could tell them it happens in </a:t>
            </a:r>
            <a:r>
              <a:rPr lang="en-US" baseline="0" dirty="0" err="1" smtClean="0"/>
              <a:t>korea</a:t>
            </a:r>
            <a:r>
              <a:rPr lang="en-US" baseline="0" dirty="0" smtClean="0"/>
              <a:t> too</a:t>
            </a:r>
            <a:endParaRPr lang="en-US" dirty="0"/>
          </a:p>
        </p:txBody>
      </p:sp>
      <p:sp>
        <p:nvSpPr>
          <p:cNvPr id="4" name="Slide Number Placeholder 3"/>
          <p:cNvSpPr>
            <a:spLocks noGrp="1"/>
          </p:cNvSpPr>
          <p:nvPr>
            <p:ph type="sldNum" sz="quarter" idx="10"/>
          </p:nvPr>
        </p:nvSpPr>
        <p:spPr/>
        <p:txBody>
          <a:bodyPr/>
          <a:lstStyle/>
          <a:p>
            <a:fld id="{5BDA0167-8EF2-4609-8086-9D6B414FBAD3}" type="slidenum">
              <a:rPr lang="en-US" smtClean="0"/>
              <a:pPr/>
              <a:t>2</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If</a:t>
            </a:r>
            <a:r>
              <a:rPr lang="en-US" baseline="0" dirty="0" smtClean="0"/>
              <a:t> you haven’t already done so, you could explain what endangered and extinct mean (you could use flash cards of some extinct and endangered animals to help them). Tell them that there are only 11 moon bears in the wild in </a:t>
            </a:r>
            <a:r>
              <a:rPr lang="en-US" baseline="0" dirty="0" err="1" smtClean="0"/>
              <a:t>korea</a:t>
            </a:r>
            <a:r>
              <a:rPr lang="en-US" baseline="0" dirty="0" smtClean="0"/>
              <a:t>.</a:t>
            </a:r>
            <a:endParaRPr lang="en-US" dirty="0"/>
          </a:p>
        </p:txBody>
      </p:sp>
      <p:sp>
        <p:nvSpPr>
          <p:cNvPr id="4" name="Slide Number Placeholder 3"/>
          <p:cNvSpPr>
            <a:spLocks noGrp="1"/>
          </p:cNvSpPr>
          <p:nvPr>
            <p:ph type="sldNum" sz="quarter" idx="10"/>
          </p:nvPr>
        </p:nvSpPr>
        <p:spPr/>
        <p:txBody>
          <a:bodyPr/>
          <a:lstStyle/>
          <a:p>
            <a:fld id="{5BDA0167-8EF2-4609-8086-9D6B414FBAD3}" type="slidenum">
              <a:rPr lang="en-US" smtClean="0"/>
              <a:pPr/>
              <a:t>3</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Show</a:t>
            </a:r>
            <a:r>
              <a:rPr lang="en-US" baseline="0" dirty="0" smtClean="0"/>
              <a:t> them where the gall bladder is in your body and tell them what it does. It helps them to empathize when they </a:t>
            </a:r>
            <a:r>
              <a:rPr lang="en-US" baseline="0" dirty="0" err="1" smtClean="0"/>
              <a:t>realise</a:t>
            </a:r>
            <a:r>
              <a:rPr lang="en-US" baseline="0" dirty="0" smtClean="0"/>
              <a:t> they have a gall bladder too. </a:t>
            </a:r>
            <a:endParaRPr lang="en-US" dirty="0"/>
          </a:p>
        </p:txBody>
      </p:sp>
      <p:sp>
        <p:nvSpPr>
          <p:cNvPr id="4" name="Slide Number Placeholder 3"/>
          <p:cNvSpPr>
            <a:spLocks noGrp="1"/>
          </p:cNvSpPr>
          <p:nvPr>
            <p:ph type="sldNum" sz="quarter" idx="10"/>
          </p:nvPr>
        </p:nvSpPr>
        <p:spPr/>
        <p:txBody>
          <a:bodyPr/>
          <a:lstStyle/>
          <a:p>
            <a:fld id="{5BDA0167-8EF2-4609-8086-9D6B414FBAD3}" type="slidenum">
              <a:rPr lang="en-US" smtClean="0"/>
              <a:pPr/>
              <a:t>4</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Explain</a:t>
            </a:r>
            <a:r>
              <a:rPr lang="en-US" baseline="0" dirty="0" smtClean="0"/>
              <a:t> the pictures. If the kids are </a:t>
            </a:r>
            <a:r>
              <a:rPr lang="en-US" baseline="0" dirty="0" err="1" smtClean="0"/>
              <a:t>korean</a:t>
            </a:r>
            <a:r>
              <a:rPr lang="en-US" baseline="0" dirty="0" smtClean="0"/>
              <a:t> they will </a:t>
            </a:r>
            <a:r>
              <a:rPr lang="en-US" baseline="0" dirty="0" err="1" smtClean="0"/>
              <a:t>recognise</a:t>
            </a:r>
            <a:r>
              <a:rPr lang="en-US" baseline="0" dirty="0" smtClean="0"/>
              <a:t> this kind of shop. My kids did and they were concerned that they sold parts of bears and tigers etc. Also explain that we don’t need the medicine from bears because we can make it from plants .</a:t>
            </a:r>
            <a:endParaRPr lang="en-US" dirty="0"/>
          </a:p>
        </p:txBody>
      </p:sp>
      <p:sp>
        <p:nvSpPr>
          <p:cNvPr id="4" name="Slide Number Placeholder 3"/>
          <p:cNvSpPr>
            <a:spLocks noGrp="1"/>
          </p:cNvSpPr>
          <p:nvPr>
            <p:ph type="sldNum" sz="quarter" idx="10"/>
          </p:nvPr>
        </p:nvSpPr>
        <p:spPr/>
        <p:txBody>
          <a:bodyPr/>
          <a:lstStyle/>
          <a:p>
            <a:fld id="{5BDA0167-8EF2-4609-8086-9D6B414FBAD3}" type="slidenum">
              <a:rPr lang="en-US" smtClean="0"/>
              <a:pPr/>
              <a:t>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Show them how the bears live on</a:t>
            </a:r>
            <a:r>
              <a:rPr lang="en-US" baseline="0" dirty="0" smtClean="0"/>
              <a:t> farms. I was concerned about upsetting my kids but they were ok. They thought the cages were bad and they thought the bears might be bored and sad because they couldn’t move. If your children don’t volunteer thoughts then ask them how the bear feels.</a:t>
            </a:r>
            <a:endParaRPr lang="en-US" dirty="0"/>
          </a:p>
        </p:txBody>
      </p:sp>
      <p:sp>
        <p:nvSpPr>
          <p:cNvPr id="4" name="Slide Number Placeholder 3"/>
          <p:cNvSpPr>
            <a:spLocks noGrp="1"/>
          </p:cNvSpPr>
          <p:nvPr>
            <p:ph type="sldNum" sz="quarter" idx="10"/>
          </p:nvPr>
        </p:nvSpPr>
        <p:spPr/>
        <p:txBody>
          <a:bodyPr/>
          <a:lstStyle/>
          <a:p>
            <a:fld id="{5BDA0167-8EF2-4609-8086-9D6B414FBAD3}" type="slidenum">
              <a:rPr lang="en-US" smtClean="0"/>
              <a:pPr/>
              <a:t>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Ask</a:t>
            </a:r>
            <a:r>
              <a:rPr lang="en-US" baseline="0" dirty="0" smtClean="0"/>
              <a:t> them why first. Ask them if they would like to live the life of a bear on a farm and if not then why not </a:t>
            </a:r>
            <a:endParaRPr lang="en-US" dirty="0"/>
          </a:p>
        </p:txBody>
      </p:sp>
      <p:sp>
        <p:nvSpPr>
          <p:cNvPr id="4" name="Slide Number Placeholder 3"/>
          <p:cNvSpPr>
            <a:spLocks noGrp="1"/>
          </p:cNvSpPr>
          <p:nvPr>
            <p:ph type="sldNum" sz="quarter" idx="10"/>
          </p:nvPr>
        </p:nvSpPr>
        <p:spPr/>
        <p:txBody>
          <a:bodyPr/>
          <a:lstStyle/>
          <a:p>
            <a:fld id="{5BDA0167-8EF2-4609-8086-9D6B414FBAD3}" type="slidenum">
              <a:rPr lang="en-US" smtClean="0"/>
              <a:pPr/>
              <a:t>7</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This will</a:t>
            </a:r>
            <a:r>
              <a:rPr lang="en-US" baseline="0" dirty="0" smtClean="0"/>
              <a:t> hopefully make the children feel engaged with the issue because they can do something positive to help. There are some pictures of letters on the next page</a:t>
            </a:r>
            <a:endParaRPr lang="en-US" dirty="0"/>
          </a:p>
        </p:txBody>
      </p:sp>
      <p:sp>
        <p:nvSpPr>
          <p:cNvPr id="4" name="Slide Number Placeholder 3"/>
          <p:cNvSpPr>
            <a:spLocks noGrp="1"/>
          </p:cNvSpPr>
          <p:nvPr>
            <p:ph type="sldNum" sz="quarter" idx="10"/>
          </p:nvPr>
        </p:nvSpPr>
        <p:spPr/>
        <p:txBody>
          <a:bodyPr/>
          <a:lstStyle/>
          <a:p>
            <a:fld id="{5BDA0167-8EF2-4609-8086-9D6B414FBAD3}" type="slidenum">
              <a:rPr lang="en-US" smtClean="0"/>
              <a:pPr/>
              <a:t>8</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My class chose</a:t>
            </a:r>
            <a:r>
              <a:rPr lang="en-US" baseline="0" dirty="0" smtClean="0"/>
              <a:t> a bear together to adopt. We are going to hang it up in the class room </a:t>
            </a:r>
            <a:endParaRPr lang="en-US" dirty="0"/>
          </a:p>
        </p:txBody>
      </p:sp>
      <p:sp>
        <p:nvSpPr>
          <p:cNvPr id="4" name="Slide Number Placeholder 3"/>
          <p:cNvSpPr>
            <a:spLocks noGrp="1"/>
          </p:cNvSpPr>
          <p:nvPr>
            <p:ph type="sldNum" sz="quarter" idx="10"/>
          </p:nvPr>
        </p:nvSpPr>
        <p:spPr/>
        <p:txBody>
          <a:bodyPr/>
          <a:lstStyle/>
          <a:p>
            <a:fld id="{5BDA0167-8EF2-4609-8086-9D6B414FBAD3}" type="slidenum">
              <a:rPr lang="en-US" smtClean="0"/>
              <a:pPr/>
              <a:t>10</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0F07648F-4E14-44CA-8879-A7A34C8F4850}" type="datetimeFigureOut">
              <a:rPr lang="en-US" smtClean="0"/>
              <a:pPr/>
              <a:t>6/27/2009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A998833-17F4-4034-85D7-1FD0DD38585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F07648F-4E14-44CA-8879-A7A34C8F4850}" type="datetimeFigureOut">
              <a:rPr lang="en-US" smtClean="0"/>
              <a:pPr/>
              <a:t>6/27/2009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A998833-17F4-4034-85D7-1FD0DD38585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F07648F-4E14-44CA-8879-A7A34C8F4850}" type="datetimeFigureOut">
              <a:rPr lang="en-US" smtClean="0"/>
              <a:pPr/>
              <a:t>6/27/2009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A998833-17F4-4034-85D7-1FD0DD38585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F07648F-4E14-44CA-8879-A7A34C8F4850}" type="datetimeFigureOut">
              <a:rPr lang="en-US" smtClean="0"/>
              <a:pPr/>
              <a:t>6/27/2009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A998833-17F4-4034-85D7-1FD0DD38585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F07648F-4E14-44CA-8879-A7A34C8F4850}" type="datetimeFigureOut">
              <a:rPr lang="en-US" smtClean="0"/>
              <a:pPr/>
              <a:t>6/27/2009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A998833-17F4-4034-85D7-1FD0DD38585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0F07648F-4E14-44CA-8879-A7A34C8F4850}" type="datetimeFigureOut">
              <a:rPr lang="en-US" smtClean="0"/>
              <a:pPr/>
              <a:t>6/27/2009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A998833-17F4-4034-85D7-1FD0DD38585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0F07648F-4E14-44CA-8879-A7A34C8F4850}" type="datetimeFigureOut">
              <a:rPr lang="en-US" smtClean="0"/>
              <a:pPr/>
              <a:t>6/27/2009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A998833-17F4-4034-85D7-1FD0DD38585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0F07648F-4E14-44CA-8879-A7A34C8F4850}" type="datetimeFigureOut">
              <a:rPr lang="en-US" smtClean="0"/>
              <a:pPr/>
              <a:t>6/27/2009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A998833-17F4-4034-85D7-1FD0DD38585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F07648F-4E14-44CA-8879-A7A34C8F4850}" type="datetimeFigureOut">
              <a:rPr lang="en-US" smtClean="0"/>
              <a:pPr/>
              <a:t>6/27/2009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A998833-17F4-4034-85D7-1FD0DD38585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F07648F-4E14-44CA-8879-A7A34C8F4850}" type="datetimeFigureOut">
              <a:rPr lang="en-US" smtClean="0"/>
              <a:pPr/>
              <a:t>6/27/2009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A998833-17F4-4034-85D7-1FD0DD38585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F07648F-4E14-44CA-8879-A7A34C8F4850}" type="datetimeFigureOut">
              <a:rPr lang="en-US" smtClean="0"/>
              <a:pPr/>
              <a:t>6/27/2009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A998833-17F4-4034-85D7-1FD0DD38585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2">
            <a:lumMod val="50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F07648F-4E14-44CA-8879-A7A34C8F4850}" type="datetimeFigureOut">
              <a:rPr lang="en-US" smtClean="0"/>
              <a:pPr/>
              <a:t>6/27/2009</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A998833-17F4-4034-85D7-1FD0DD38585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 Id="rId5" Type="http://schemas.openxmlformats.org/officeDocument/2006/relationships/image" Target="../media/image17.png"/><Relationship Id="rId4" Type="http://schemas.openxmlformats.org/officeDocument/2006/relationships/image" Target="../media/image1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6600" dirty="0" smtClean="0">
                <a:solidFill>
                  <a:schemeClr val="bg1"/>
                </a:solidFill>
              </a:rPr>
              <a:t>Meet the Moon Bear</a:t>
            </a:r>
            <a:endParaRPr lang="en-US" sz="6600" dirty="0">
              <a:solidFill>
                <a:schemeClr val="bg1"/>
              </a:solidFill>
            </a:endParaRPr>
          </a:p>
        </p:txBody>
      </p:sp>
      <p:pic>
        <p:nvPicPr>
          <p:cNvPr id="8194" name="Picture 2"/>
          <p:cNvPicPr>
            <a:picLocks noGrp="1" noChangeAspect="1" noChangeArrowheads="1"/>
          </p:cNvPicPr>
          <p:nvPr>
            <p:ph idx="1"/>
          </p:nvPr>
        </p:nvPicPr>
        <p:blipFill>
          <a:blip r:embed="rId3"/>
          <a:srcRect/>
          <a:stretch>
            <a:fillRect/>
          </a:stretch>
        </p:blipFill>
        <p:spPr bwMode="auto">
          <a:xfrm>
            <a:off x="1600200" y="1905000"/>
            <a:ext cx="5095875" cy="4017446"/>
          </a:xfrm>
          <a:prstGeom prst="rect">
            <a:avLst/>
          </a:prstGeom>
          <a:noFill/>
          <a:ln w="9525">
            <a:noFill/>
            <a:miter lim="800000"/>
            <a:headEnd/>
            <a:tailEnd/>
          </a:ln>
          <a:effectLst/>
        </p:spPr>
      </p:pic>
      <p:sp>
        <p:nvSpPr>
          <p:cNvPr id="5" name="Oval Callout 4"/>
          <p:cNvSpPr/>
          <p:nvPr/>
        </p:nvSpPr>
        <p:spPr>
          <a:xfrm>
            <a:off x="4953000" y="1676400"/>
            <a:ext cx="3886200" cy="1981200"/>
          </a:xfrm>
          <a:prstGeom prst="wedgeEllipseCallout">
            <a:avLst>
              <a:gd name="adj1" fmla="val -58409"/>
              <a:gd name="adj2" fmla="val 42404"/>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5334000" y="1981200"/>
            <a:ext cx="3276600" cy="1477328"/>
          </a:xfrm>
          <a:prstGeom prst="rect">
            <a:avLst/>
          </a:prstGeom>
          <a:noFill/>
        </p:spPr>
        <p:txBody>
          <a:bodyPr wrap="square" rtlCol="0">
            <a:spAutoFit/>
          </a:bodyPr>
          <a:lstStyle/>
          <a:p>
            <a:pPr algn="ctr"/>
            <a:r>
              <a:rPr lang="en-US" dirty="0" smtClean="0"/>
              <a:t>Hello ,  my name is Jasper and I am a moon bear. There are not many of us left in the wild. I  hope you can find a way to  save the moon bears </a:t>
            </a:r>
            <a:endParaRPr 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bg1"/>
                </a:solidFill>
              </a:rPr>
              <a:t>2. Befriend a rescued bear </a:t>
            </a:r>
            <a:endParaRPr lang="en-US" dirty="0">
              <a:solidFill>
                <a:schemeClr val="bg1"/>
              </a:solidFill>
            </a:endParaRPr>
          </a:p>
        </p:txBody>
      </p:sp>
      <p:pic>
        <p:nvPicPr>
          <p:cNvPr id="3074" name="Picture 2"/>
          <p:cNvPicPr>
            <a:picLocks noGrp="1" noChangeAspect="1" noChangeArrowheads="1"/>
          </p:cNvPicPr>
          <p:nvPr>
            <p:ph idx="1"/>
          </p:nvPr>
        </p:nvPicPr>
        <p:blipFill>
          <a:blip r:embed="rId3"/>
          <a:srcRect l="31400" t="36733" r="22359" b="26533"/>
          <a:stretch>
            <a:fillRect/>
          </a:stretch>
        </p:blipFill>
        <p:spPr bwMode="auto">
          <a:xfrm>
            <a:off x="304799" y="2057400"/>
            <a:ext cx="8493125" cy="38100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a:t>
            </a:r>
            <a:r>
              <a:rPr lang="en-US" dirty="0" smtClean="0">
                <a:solidFill>
                  <a:schemeClr val="bg1"/>
                </a:solidFill>
              </a:rPr>
              <a:t>Moon Bears live in Asia</a:t>
            </a:r>
            <a:endParaRPr lang="en-US" dirty="0">
              <a:solidFill>
                <a:schemeClr val="bg1"/>
              </a:solidFill>
            </a:endParaRPr>
          </a:p>
        </p:txBody>
      </p:sp>
      <p:pic>
        <p:nvPicPr>
          <p:cNvPr id="7170" name="Picture 2"/>
          <p:cNvPicPr>
            <a:picLocks noGrp="1" noChangeAspect="1" noChangeArrowheads="1"/>
          </p:cNvPicPr>
          <p:nvPr>
            <p:ph idx="1"/>
          </p:nvPr>
        </p:nvPicPr>
        <p:blipFill>
          <a:blip r:embed="rId3"/>
          <a:srcRect/>
          <a:stretch>
            <a:fillRect/>
          </a:stretch>
        </p:blipFill>
        <p:spPr bwMode="auto">
          <a:xfrm>
            <a:off x="2362054" y="1905000"/>
            <a:ext cx="4876946" cy="4321345"/>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33400" y="685800"/>
            <a:ext cx="8077200" cy="2362200"/>
          </a:xfrm>
        </p:spPr>
        <p:txBody>
          <a:bodyPr>
            <a:normAutofit/>
          </a:bodyPr>
          <a:lstStyle/>
          <a:p>
            <a:pPr algn="l"/>
            <a:r>
              <a:rPr lang="en-US" sz="4800" dirty="0" smtClean="0">
                <a:solidFill>
                  <a:schemeClr val="bg1"/>
                </a:solidFill>
              </a:rPr>
              <a:t>&gt;Moon bears are endangered</a:t>
            </a:r>
            <a:br>
              <a:rPr lang="en-US" sz="4800" dirty="0" smtClean="0">
                <a:solidFill>
                  <a:schemeClr val="bg1"/>
                </a:solidFill>
              </a:rPr>
            </a:br>
            <a:r>
              <a:rPr lang="en-US" sz="4800" dirty="0" smtClean="0">
                <a:solidFill>
                  <a:schemeClr val="bg1"/>
                </a:solidFill>
              </a:rPr>
              <a:t>&gt;There are only 11 moon bears  in the wild in </a:t>
            </a:r>
            <a:r>
              <a:rPr lang="en-US" sz="4800" dirty="0" err="1" smtClean="0">
                <a:solidFill>
                  <a:schemeClr val="bg1"/>
                </a:solidFill>
              </a:rPr>
              <a:t>korea</a:t>
            </a:r>
            <a:r>
              <a:rPr lang="en-US" sz="4800" dirty="0" smtClean="0">
                <a:solidFill>
                  <a:schemeClr val="bg1"/>
                </a:solidFill>
              </a:rPr>
              <a:t> today</a:t>
            </a:r>
            <a:endParaRPr lang="en-US" sz="4800" dirty="0">
              <a:solidFill>
                <a:schemeClr val="bg1"/>
              </a:solidFill>
            </a:endParaRPr>
          </a:p>
        </p:txBody>
      </p:sp>
      <p:pic>
        <p:nvPicPr>
          <p:cNvPr id="1027" name="Picture 3"/>
          <p:cNvPicPr>
            <a:picLocks noChangeAspect="1" noChangeArrowheads="1"/>
          </p:cNvPicPr>
          <p:nvPr/>
        </p:nvPicPr>
        <p:blipFill>
          <a:blip r:embed="rId3"/>
          <a:srcRect/>
          <a:stretch>
            <a:fillRect/>
          </a:stretch>
        </p:blipFill>
        <p:spPr bwMode="auto">
          <a:xfrm>
            <a:off x="914400" y="3733800"/>
            <a:ext cx="2895600" cy="2895600"/>
          </a:xfrm>
          <a:prstGeom prst="rect">
            <a:avLst/>
          </a:prstGeom>
          <a:noFill/>
          <a:ln w="9525">
            <a:noFill/>
            <a:miter lim="800000"/>
            <a:headEnd/>
            <a:tailEnd/>
          </a:ln>
          <a:effectLst/>
        </p:spPr>
      </p:pic>
      <p:pic>
        <p:nvPicPr>
          <p:cNvPr id="1028" name="Picture 4"/>
          <p:cNvPicPr>
            <a:picLocks noChangeAspect="1" noChangeArrowheads="1"/>
          </p:cNvPicPr>
          <p:nvPr/>
        </p:nvPicPr>
        <p:blipFill>
          <a:blip r:embed="rId4"/>
          <a:srcRect/>
          <a:stretch>
            <a:fillRect/>
          </a:stretch>
        </p:blipFill>
        <p:spPr bwMode="auto">
          <a:xfrm>
            <a:off x="4114800" y="3962400"/>
            <a:ext cx="3737829" cy="2557462"/>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077200" cy="1858962"/>
          </a:xfrm>
          <a:noFill/>
        </p:spPr>
        <p:txBody>
          <a:bodyPr>
            <a:normAutofit/>
          </a:bodyPr>
          <a:lstStyle/>
          <a:p>
            <a:r>
              <a:rPr lang="en-US" dirty="0" smtClean="0">
                <a:solidFill>
                  <a:schemeClr val="bg1"/>
                </a:solidFill>
              </a:rPr>
              <a:t>Poaching</a:t>
            </a:r>
            <a:endParaRPr lang="en-US" dirty="0">
              <a:solidFill>
                <a:schemeClr val="bg1"/>
              </a:solidFill>
            </a:endParaRPr>
          </a:p>
        </p:txBody>
      </p:sp>
      <p:sp>
        <p:nvSpPr>
          <p:cNvPr id="5" name="Content Placeholder 4"/>
          <p:cNvSpPr>
            <a:spLocks noGrp="1"/>
          </p:cNvSpPr>
          <p:nvPr>
            <p:ph idx="1"/>
          </p:nvPr>
        </p:nvSpPr>
        <p:spPr>
          <a:xfrm>
            <a:off x="457200" y="1752600"/>
            <a:ext cx="7772400" cy="2514599"/>
          </a:xfrm>
        </p:spPr>
        <p:txBody>
          <a:bodyPr>
            <a:normAutofit fontScale="77500" lnSpcReduction="20000"/>
          </a:bodyPr>
          <a:lstStyle/>
          <a:p>
            <a:r>
              <a:rPr lang="en-US" sz="4800" dirty="0" smtClean="0">
                <a:solidFill>
                  <a:schemeClr val="bg1"/>
                </a:solidFill>
              </a:rPr>
              <a:t>Some people take the bears from the wild so that they can make money from </a:t>
            </a:r>
            <a:r>
              <a:rPr lang="en-US" sz="4800" dirty="0" smtClean="0">
                <a:solidFill>
                  <a:schemeClr val="bg1"/>
                </a:solidFill>
              </a:rPr>
              <a:t>selling their gall bladders to make traditional </a:t>
            </a:r>
            <a:r>
              <a:rPr lang="en-US" sz="4800" dirty="0" err="1" smtClean="0">
                <a:solidFill>
                  <a:schemeClr val="bg1"/>
                </a:solidFill>
              </a:rPr>
              <a:t>asian</a:t>
            </a:r>
            <a:r>
              <a:rPr lang="en-US" sz="4800" dirty="0" smtClean="0">
                <a:solidFill>
                  <a:schemeClr val="bg1"/>
                </a:solidFill>
              </a:rPr>
              <a:t> medicine. </a:t>
            </a:r>
            <a:endParaRPr lang="en-US" sz="4800" dirty="0" smtClean="0">
              <a:solidFill>
                <a:schemeClr val="bg1"/>
              </a:solidFill>
            </a:endParaRPr>
          </a:p>
          <a:p>
            <a:pPr>
              <a:buNone/>
            </a:pPr>
            <a:endParaRPr lang="en-US" dirty="0">
              <a:solidFill>
                <a:schemeClr val="bg1"/>
              </a:solidFill>
            </a:endParaRPr>
          </a:p>
        </p:txBody>
      </p:sp>
      <p:pic>
        <p:nvPicPr>
          <p:cNvPr id="2052" name="Picture 4"/>
          <p:cNvPicPr>
            <a:picLocks noChangeAspect="1" noChangeArrowheads="1"/>
          </p:cNvPicPr>
          <p:nvPr/>
        </p:nvPicPr>
        <p:blipFill>
          <a:blip r:embed="rId3"/>
          <a:srcRect b="22713"/>
          <a:stretch>
            <a:fillRect/>
          </a:stretch>
        </p:blipFill>
        <p:spPr bwMode="auto">
          <a:xfrm>
            <a:off x="5029200" y="4038600"/>
            <a:ext cx="1905000" cy="2333625"/>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bg1"/>
                </a:solidFill>
              </a:rPr>
              <a:t>Traditional </a:t>
            </a:r>
            <a:r>
              <a:rPr lang="en-US" dirty="0" err="1" smtClean="0">
                <a:solidFill>
                  <a:schemeClr val="bg1"/>
                </a:solidFill>
              </a:rPr>
              <a:t>chinese</a:t>
            </a:r>
            <a:r>
              <a:rPr lang="en-US" dirty="0" smtClean="0">
                <a:solidFill>
                  <a:schemeClr val="bg1"/>
                </a:solidFill>
              </a:rPr>
              <a:t> medicine</a:t>
            </a:r>
            <a:endParaRPr lang="en-US" dirty="0">
              <a:solidFill>
                <a:schemeClr val="bg1"/>
              </a:solidFill>
            </a:endParaRPr>
          </a:p>
        </p:txBody>
      </p:sp>
      <p:pic>
        <p:nvPicPr>
          <p:cNvPr id="5122" name="Picture 2"/>
          <p:cNvPicPr>
            <a:picLocks noGrp="1" noChangeAspect="1" noChangeArrowheads="1"/>
          </p:cNvPicPr>
          <p:nvPr>
            <p:ph idx="1"/>
          </p:nvPr>
        </p:nvPicPr>
        <p:blipFill>
          <a:blip r:embed="rId3"/>
          <a:srcRect/>
          <a:stretch>
            <a:fillRect/>
          </a:stretch>
        </p:blipFill>
        <p:spPr bwMode="auto">
          <a:xfrm>
            <a:off x="1295400" y="3886200"/>
            <a:ext cx="2085975" cy="1619250"/>
          </a:xfrm>
          <a:prstGeom prst="rect">
            <a:avLst/>
          </a:prstGeom>
          <a:noFill/>
          <a:ln w="9525">
            <a:noFill/>
            <a:miter lim="800000"/>
            <a:headEnd/>
            <a:tailEnd/>
          </a:ln>
          <a:effectLst/>
        </p:spPr>
      </p:pic>
      <p:pic>
        <p:nvPicPr>
          <p:cNvPr id="5123" name="Picture 3"/>
          <p:cNvPicPr>
            <a:picLocks noChangeAspect="1" noChangeArrowheads="1"/>
          </p:cNvPicPr>
          <p:nvPr/>
        </p:nvPicPr>
        <p:blipFill>
          <a:blip r:embed="rId4"/>
          <a:srcRect/>
          <a:stretch>
            <a:fillRect/>
          </a:stretch>
        </p:blipFill>
        <p:spPr bwMode="auto">
          <a:xfrm>
            <a:off x="3581400" y="1905000"/>
            <a:ext cx="4899025" cy="3527298"/>
          </a:xfrm>
          <a:prstGeom prst="rect">
            <a:avLst/>
          </a:prstGeom>
          <a:noFill/>
          <a:ln w="9525">
            <a:noFill/>
            <a:miter lim="800000"/>
            <a:headEnd/>
            <a:tailEnd/>
          </a:ln>
          <a:effectLst/>
        </p:spPr>
      </p:pic>
      <p:pic>
        <p:nvPicPr>
          <p:cNvPr id="5124" name="Picture 4"/>
          <p:cNvPicPr>
            <a:picLocks noChangeAspect="1" noChangeArrowheads="1"/>
          </p:cNvPicPr>
          <p:nvPr/>
        </p:nvPicPr>
        <p:blipFill>
          <a:blip r:embed="rId5"/>
          <a:srcRect/>
          <a:stretch>
            <a:fillRect/>
          </a:stretch>
        </p:blipFill>
        <p:spPr bwMode="auto">
          <a:xfrm>
            <a:off x="1219200" y="1752600"/>
            <a:ext cx="2114550" cy="1781175"/>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162800" y="228600"/>
            <a:ext cx="1981200" cy="1189038"/>
          </a:xfrm>
        </p:spPr>
        <p:txBody>
          <a:bodyPr>
            <a:normAutofit fontScale="90000"/>
          </a:bodyPr>
          <a:lstStyle/>
          <a:p>
            <a:r>
              <a:rPr lang="en-US" dirty="0" smtClean="0">
                <a:solidFill>
                  <a:schemeClr val="bg1"/>
                </a:solidFill>
              </a:rPr>
              <a:t>Bear farms</a:t>
            </a:r>
            <a:endParaRPr lang="en-US" dirty="0">
              <a:solidFill>
                <a:schemeClr val="bg1"/>
              </a:solidFill>
            </a:endParaRPr>
          </a:p>
        </p:txBody>
      </p:sp>
      <p:pic>
        <p:nvPicPr>
          <p:cNvPr id="5" name="Picture 2"/>
          <p:cNvPicPr>
            <a:picLocks noGrp="1" noChangeAspect="1" noChangeArrowheads="1"/>
          </p:cNvPicPr>
          <p:nvPr>
            <p:ph idx="1"/>
          </p:nvPr>
        </p:nvPicPr>
        <p:blipFill>
          <a:blip r:embed="rId3"/>
          <a:srcRect/>
          <a:stretch>
            <a:fillRect/>
          </a:stretch>
        </p:blipFill>
        <p:spPr bwMode="auto">
          <a:xfrm>
            <a:off x="3429000" y="3076575"/>
            <a:ext cx="5715000" cy="3781425"/>
          </a:xfrm>
          <a:prstGeom prst="rect">
            <a:avLst/>
          </a:prstGeom>
          <a:noFill/>
          <a:ln w="9525">
            <a:noFill/>
            <a:miter lim="800000"/>
            <a:headEnd/>
            <a:tailEnd/>
          </a:ln>
          <a:effectLst/>
        </p:spPr>
      </p:pic>
      <p:pic>
        <p:nvPicPr>
          <p:cNvPr id="6" name="Picture 2"/>
          <p:cNvPicPr>
            <a:picLocks noChangeAspect="1" noChangeArrowheads="1"/>
          </p:cNvPicPr>
          <p:nvPr/>
        </p:nvPicPr>
        <p:blipFill>
          <a:blip r:embed="rId4"/>
          <a:srcRect l="4882" r="4310"/>
          <a:stretch>
            <a:fillRect/>
          </a:stretch>
        </p:blipFill>
        <p:spPr bwMode="auto">
          <a:xfrm>
            <a:off x="0" y="0"/>
            <a:ext cx="7086600" cy="3657600"/>
          </a:xfrm>
          <a:prstGeom prst="rect">
            <a:avLst/>
          </a:prstGeom>
          <a:noFill/>
          <a:ln w="9525">
            <a:noFill/>
            <a:miter lim="800000"/>
            <a:headEnd/>
            <a:tailEnd/>
          </a:ln>
          <a:effectLst/>
        </p:spPr>
      </p:pic>
      <p:pic>
        <p:nvPicPr>
          <p:cNvPr id="7" name="Picture 2"/>
          <p:cNvPicPr>
            <a:picLocks noChangeAspect="1" noChangeArrowheads="1"/>
          </p:cNvPicPr>
          <p:nvPr/>
        </p:nvPicPr>
        <p:blipFill>
          <a:blip r:embed="rId5"/>
          <a:srcRect l="23818" b="9140"/>
          <a:stretch>
            <a:fillRect/>
          </a:stretch>
        </p:blipFill>
        <p:spPr bwMode="auto">
          <a:xfrm>
            <a:off x="-228600" y="3638550"/>
            <a:ext cx="3990975" cy="321945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bg1"/>
                </a:solidFill>
              </a:rPr>
              <a:t>Why is bear farming bad?</a:t>
            </a:r>
            <a:endParaRPr lang="en-US" dirty="0">
              <a:solidFill>
                <a:schemeClr val="bg1"/>
              </a:solidFill>
            </a:endParaRPr>
          </a:p>
        </p:txBody>
      </p:sp>
      <p:sp>
        <p:nvSpPr>
          <p:cNvPr id="3" name="Content Placeholder 2"/>
          <p:cNvSpPr>
            <a:spLocks noGrp="1"/>
          </p:cNvSpPr>
          <p:nvPr>
            <p:ph idx="1"/>
          </p:nvPr>
        </p:nvSpPr>
        <p:spPr/>
        <p:txBody>
          <a:bodyPr>
            <a:noAutofit/>
          </a:bodyPr>
          <a:lstStyle/>
          <a:p>
            <a:r>
              <a:rPr lang="en-US" sz="3600" dirty="0" smtClean="0">
                <a:solidFill>
                  <a:schemeClr val="bg1"/>
                </a:solidFill>
              </a:rPr>
              <a:t>Because taking bears from the wild makes moon bears even more endangered</a:t>
            </a:r>
          </a:p>
          <a:p>
            <a:r>
              <a:rPr lang="en-US" sz="3600" dirty="0" smtClean="0">
                <a:solidFill>
                  <a:schemeClr val="bg1"/>
                </a:solidFill>
              </a:rPr>
              <a:t>It makes the bears sad and bored because they can’t move or play with their friends</a:t>
            </a:r>
          </a:p>
          <a:p>
            <a:r>
              <a:rPr lang="en-US" sz="3600" dirty="0" smtClean="0">
                <a:solidFill>
                  <a:schemeClr val="bg1"/>
                </a:solidFill>
              </a:rPr>
              <a:t>Because it makes the bears feel sick. Bear bile farming is very painful (ouch!)</a:t>
            </a:r>
          </a:p>
          <a:p>
            <a:endParaRPr lang="en-US" sz="3600" dirty="0">
              <a:solidFill>
                <a:schemeClr val="bg1"/>
              </a:solidFill>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bg1"/>
                </a:solidFill>
              </a:rPr>
              <a:t>How can we help?</a:t>
            </a:r>
            <a:endParaRPr lang="en-US" dirty="0">
              <a:solidFill>
                <a:schemeClr val="bg1"/>
              </a:solidFill>
            </a:endParaRPr>
          </a:p>
        </p:txBody>
      </p:sp>
      <p:sp>
        <p:nvSpPr>
          <p:cNvPr id="3" name="Content Placeholder 2"/>
          <p:cNvSpPr>
            <a:spLocks noGrp="1"/>
          </p:cNvSpPr>
          <p:nvPr>
            <p:ph idx="1"/>
          </p:nvPr>
        </p:nvSpPr>
        <p:spPr>
          <a:xfrm>
            <a:off x="457200" y="1600201"/>
            <a:ext cx="8229600" cy="2362200"/>
          </a:xfrm>
        </p:spPr>
        <p:txBody>
          <a:bodyPr>
            <a:normAutofit/>
          </a:bodyPr>
          <a:lstStyle/>
          <a:p>
            <a:pPr marL="514350" indent="-514350">
              <a:buFont typeface="+mj-lt"/>
              <a:buAutoNum type="arabicPeriod"/>
            </a:pPr>
            <a:r>
              <a:rPr lang="en-US" sz="4400" dirty="0" smtClean="0">
                <a:solidFill>
                  <a:schemeClr val="bg1"/>
                </a:solidFill>
              </a:rPr>
              <a:t>We are going to write a letter to the president asking him to stop bear bile farming in </a:t>
            </a:r>
            <a:r>
              <a:rPr lang="en-US" sz="4400" dirty="0" err="1" smtClean="0">
                <a:solidFill>
                  <a:schemeClr val="bg1"/>
                </a:solidFill>
              </a:rPr>
              <a:t>korea</a:t>
            </a:r>
            <a:r>
              <a:rPr lang="en-US" sz="4400" dirty="0" smtClean="0">
                <a:solidFill>
                  <a:schemeClr val="bg1"/>
                </a:solidFill>
              </a:rPr>
              <a:t>.</a:t>
            </a:r>
          </a:p>
          <a:p>
            <a:pPr marL="514350" indent="-514350">
              <a:buNone/>
            </a:pPr>
            <a:endParaRPr lang="en-US" sz="4400" dirty="0">
              <a:solidFill>
                <a:schemeClr val="bg1"/>
              </a:solidFill>
            </a:endParaRPr>
          </a:p>
        </p:txBody>
      </p:sp>
      <p:pic>
        <p:nvPicPr>
          <p:cNvPr id="4099" name="Picture 3"/>
          <p:cNvPicPr>
            <a:picLocks noChangeAspect="1" noChangeArrowheads="1"/>
          </p:cNvPicPr>
          <p:nvPr/>
        </p:nvPicPr>
        <p:blipFill>
          <a:blip r:embed="rId3"/>
          <a:srcRect/>
          <a:stretch>
            <a:fillRect/>
          </a:stretch>
        </p:blipFill>
        <p:spPr bwMode="auto">
          <a:xfrm>
            <a:off x="4343400" y="3886200"/>
            <a:ext cx="2772723" cy="2647950"/>
          </a:xfrm>
          <a:prstGeom prst="rect">
            <a:avLst/>
          </a:prstGeom>
          <a:noFill/>
          <a:ln w="9525">
            <a:noFill/>
            <a:miter lim="800000"/>
            <a:headEnd/>
            <a:tailEnd/>
          </a:ln>
          <a:effectLst/>
        </p:spPr>
      </p:pic>
      <p:pic>
        <p:nvPicPr>
          <p:cNvPr id="4100" name="Picture 4"/>
          <p:cNvPicPr>
            <a:picLocks noChangeAspect="1" noChangeArrowheads="1"/>
          </p:cNvPicPr>
          <p:nvPr/>
        </p:nvPicPr>
        <p:blipFill>
          <a:blip r:embed="rId4"/>
          <a:srcRect l="21875" t="10810" r="9375"/>
          <a:stretch>
            <a:fillRect/>
          </a:stretch>
        </p:blipFill>
        <p:spPr bwMode="auto">
          <a:xfrm>
            <a:off x="1447800" y="3886200"/>
            <a:ext cx="2895600" cy="2714625"/>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dirty="0" smtClean="0">
                <a:solidFill>
                  <a:schemeClr val="bg1"/>
                </a:solidFill>
              </a:rPr>
              <a:t>Bear farming protest flags</a:t>
            </a:r>
            <a:endParaRPr lang="en-US" dirty="0">
              <a:solidFill>
                <a:schemeClr val="bg1"/>
              </a:solidFill>
            </a:endParaRPr>
          </a:p>
        </p:txBody>
      </p:sp>
      <p:pic>
        <p:nvPicPr>
          <p:cNvPr id="1026" name="Picture 2"/>
          <p:cNvPicPr>
            <a:picLocks noGrp="1" noChangeAspect="1" noChangeArrowheads="1"/>
          </p:cNvPicPr>
          <p:nvPr>
            <p:ph idx="1"/>
          </p:nvPr>
        </p:nvPicPr>
        <p:blipFill>
          <a:blip r:embed="rId2"/>
          <a:srcRect/>
          <a:stretch>
            <a:fillRect/>
          </a:stretch>
        </p:blipFill>
        <p:spPr bwMode="auto">
          <a:xfrm>
            <a:off x="457200" y="1143000"/>
            <a:ext cx="4114800" cy="3086100"/>
          </a:xfrm>
          <a:prstGeom prst="rect">
            <a:avLst/>
          </a:prstGeom>
          <a:noFill/>
          <a:ln w="9525">
            <a:noFill/>
            <a:miter lim="800000"/>
            <a:headEnd/>
            <a:tailEnd/>
          </a:ln>
          <a:effectLst/>
        </p:spPr>
      </p:pic>
      <p:pic>
        <p:nvPicPr>
          <p:cNvPr id="1027" name="Picture 3"/>
          <p:cNvPicPr>
            <a:picLocks noChangeAspect="1" noChangeArrowheads="1"/>
          </p:cNvPicPr>
          <p:nvPr/>
        </p:nvPicPr>
        <p:blipFill>
          <a:blip r:embed="rId3"/>
          <a:srcRect/>
          <a:stretch>
            <a:fillRect/>
          </a:stretch>
        </p:blipFill>
        <p:spPr bwMode="auto">
          <a:xfrm>
            <a:off x="4648200" y="3429000"/>
            <a:ext cx="4267200" cy="3200400"/>
          </a:xfrm>
          <a:prstGeom prst="rect">
            <a:avLst/>
          </a:prstGeom>
          <a:noFill/>
          <a:ln w="9525">
            <a:noFill/>
            <a:miter lim="800000"/>
            <a:headEnd/>
            <a:tailEnd/>
          </a:ln>
          <a:effectLst/>
        </p:spPr>
      </p:pic>
      <p:pic>
        <p:nvPicPr>
          <p:cNvPr id="1028" name="Picture 4"/>
          <p:cNvPicPr>
            <a:picLocks noChangeAspect="1" noChangeArrowheads="1"/>
          </p:cNvPicPr>
          <p:nvPr/>
        </p:nvPicPr>
        <p:blipFill>
          <a:blip r:embed="rId4"/>
          <a:srcRect r="1449" b="9823"/>
          <a:stretch>
            <a:fillRect/>
          </a:stretch>
        </p:blipFill>
        <p:spPr bwMode="auto">
          <a:xfrm>
            <a:off x="457200" y="3962400"/>
            <a:ext cx="3886200" cy="2667000"/>
          </a:xfrm>
          <a:prstGeom prst="rect">
            <a:avLst/>
          </a:prstGeom>
          <a:noFill/>
          <a:ln w="9525">
            <a:noFill/>
            <a:miter lim="800000"/>
            <a:headEnd/>
            <a:tailEnd/>
          </a:ln>
          <a:effectLst/>
        </p:spPr>
      </p:pic>
      <p:pic>
        <p:nvPicPr>
          <p:cNvPr id="1029" name="Picture 5"/>
          <p:cNvPicPr>
            <a:picLocks noChangeAspect="1" noChangeArrowheads="1"/>
          </p:cNvPicPr>
          <p:nvPr/>
        </p:nvPicPr>
        <p:blipFill>
          <a:blip r:embed="rId5"/>
          <a:srcRect l="22393" t="8170" b="21744"/>
          <a:stretch>
            <a:fillRect/>
          </a:stretch>
        </p:blipFill>
        <p:spPr bwMode="auto">
          <a:xfrm>
            <a:off x="4800600" y="1143000"/>
            <a:ext cx="3860271" cy="2614612"/>
          </a:xfrm>
          <a:prstGeom prst="rect">
            <a:avLst/>
          </a:prstGeom>
          <a:noFill/>
          <a:ln w="9525">
            <a:noFill/>
            <a:miter lim="800000"/>
            <a:headEnd/>
            <a:tailEnd/>
          </a:ln>
          <a:effectLst/>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242</TotalTime>
  <Words>503</Words>
  <Application>Microsoft Office PowerPoint</Application>
  <PresentationFormat>On-screen Show (4:3)</PresentationFormat>
  <Paragraphs>34</Paragraphs>
  <Slides>10</Slides>
  <Notes>9</Notes>
  <HiddenSlides>0</HiddenSlides>
  <MMClips>0</MMClips>
  <ScaleCrop>false</ScaleCrop>
  <HeadingPairs>
    <vt:vector size="4" baseType="variant">
      <vt:variant>
        <vt:lpstr>Theme</vt:lpstr>
      </vt:variant>
      <vt:variant>
        <vt:i4>1</vt:i4>
      </vt:variant>
      <vt:variant>
        <vt:lpstr>Slide Titles</vt:lpstr>
      </vt:variant>
      <vt:variant>
        <vt:i4>10</vt:i4>
      </vt:variant>
    </vt:vector>
  </HeadingPairs>
  <TitlesOfParts>
    <vt:vector size="11" baseType="lpstr">
      <vt:lpstr>Office Theme</vt:lpstr>
      <vt:lpstr>Meet the Moon Bear</vt:lpstr>
      <vt:lpstr> Moon Bears live in Asia</vt:lpstr>
      <vt:lpstr>&gt;Moon bears are endangered &gt;There are only 11 moon bears  in the wild in korea today</vt:lpstr>
      <vt:lpstr>Poaching</vt:lpstr>
      <vt:lpstr>Traditional chinese medicine</vt:lpstr>
      <vt:lpstr>Bear farms</vt:lpstr>
      <vt:lpstr>Why is bear farming bad?</vt:lpstr>
      <vt:lpstr>How can we help?</vt:lpstr>
      <vt:lpstr>Bear farming protest flags</vt:lpstr>
      <vt:lpstr>2. Befriend a rescued bear </vt:lpstr>
    </vt:vector>
  </TitlesOfParts>
  <Company>Grizli777</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Nicky</dc:creator>
  <cp:lastModifiedBy>Nicky</cp:lastModifiedBy>
  <cp:revision>27</cp:revision>
  <dcterms:created xsi:type="dcterms:W3CDTF">2009-06-18T06:47:20Z</dcterms:created>
  <dcterms:modified xsi:type="dcterms:W3CDTF">2009-06-27T07:17:47Z</dcterms:modified>
</cp:coreProperties>
</file>